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86" r:id="rId4"/>
    <p:sldId id="288" r:id="rId5"/>
    <p:sldId id="276" r:id="rId6"/>
    <p:sldId id="259" r:id="rId7"/>
    <p:sldId id="274" r:id="rId8"/>
    <p:sldId id="301" r:id="rId9"/>
    <p:sldId id="270" r:id="rId10"/>
    <p:sldId id="277" r:id="rId11"/>
    <p:sldId id="267" r:id="rId12"/>
    <p:sldId id="278" r:id="rId13"/>
    <p:sldId id="295" r:id="rId14"/>
    <p:sldId id="297" r:id="rId15"/>
    <p:sldId id="289" r:id="rId16"/>
    <p:sldId id="261" r:id="rId17"/>
    <p:sldId id="298" r:id="rId18"/>
    <p:sldId id="299" r:id="rId19"/>
    <p:sldId id="300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2F47"/>
    <a:srgbClr val="002B41"/>
    <a:srgbClr val="F1F1F1"/>
    <a:srgbClr val="ED4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43" autoAdjust="0"/>
    <p:restoredTop sz="93979" autoAdjust="0"/>
  </p:normalViewPr>
  <p:slideViewPr>
    <p:cSldViewPr snapToGrid="0" showGuides="1">
      <p:cViewPr varScale="1">
        <p:scale>
          <a:sx n="65" d="100"/>
          <a:sy n="65" d="100"/>
        </p:scale>
        <p:origin x="592" y="48"/>
      </p:cViewPr>
      <p:guideLst>
        <p:guide orient="horz" pos="220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EDEB-74DD-4590-ADB0-3BDFBC7AA6C1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5043DD-9C8A-432D-8FD9-15B0804A3E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5043DD-9C8A-432D-8FD9-15B0804A3EB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6686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5043DD-9C8A-432D-8FD9-15B0804A3EB1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485DF-3FAB-45E9-A642-7745AB3E3AF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41045" y="1560195"/>
            <a:ext cx="105867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 dirty="0" smtClean="0">
                <a:solidFill>
                  <a:srgbClr val="002B4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Avabot</a:t>
            </a:r>
            <a:r>
              <a:rPr lang="zh-CN" altLang="en-US" sz="8800" b="1" dirty="0" smtClean="0">
                <a:solidFill>
                  <a:srgbClr val="002B4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故事板</a:t>
            </a:r>
            <a:r>
              <a:rPr lang="en-US" altLang="zh-CN" sz="8800" b="1" dirty="0" smtClean="0">
                <a:solidFill>
                  <a:srgbClr val="002B4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:</a:t>
            </a:r>
            <a:endParaRPr lang="en-US" altLang="zh-CN" sz="11500" b="1" dirty="0">
              <a:solidFill>
                <a:srgbClr val="002B4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r>
              <a:rPr lang="en-US" altLang="zh-CN" sz="32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2020 Technology</a:t>
            </a:r>
            <a:endParaRPr lang="zh-CN" altLang="en-US" sz="4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PA_Line 15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 flipV="1">
            <a:off x="3459637" y="0"/>
            <a:ext cx="7651028" cy="686044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PA_Line 16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8045145" y="-179684"/>
            <a:ext cx="4011737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PA_Line 17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1517715" y="-37707"/>
            <a:ext cx="10674284" cy="4949588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PA_Line 18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 flipV="1">
            <a:off x="9747262" y="-179684"/>
            <a:ext cx="1891058" cy="703355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PA_椭圆 1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9105344" y="1710670"/>
            <a:ext cx="100222" cy="100222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PA_椭圆 2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0435706" y="4050757"/>
            <a:ext cx="100222" cy="100222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PA_任意多边形 5"/>
          <p:cNvSpPr/>
          <p:nvPr>
            <p:custDataLst>
              <p:tags r:id="rId7"/>
            </p:custDataLst>
          </p:nvPr>
        </p:nvSpPr>
        <p:spPr bwMode="auto">
          <a:xfrm>
            <a:off x="9257122" y="0"/>
            <a:ext cx="2926691" cy="4911881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rgbClr val="00183C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" name="PA_椭圆 1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847630" y="2860740"/>
            <a:ext cx="100222" cy="100222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740873" y="4050943"/>
            <a:ext cx="10369792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姜雨欣 邱楷中 宋嘉昊 高毓柯 袁乐康 陈思</a:t>
            </a:r>
            <a:r>
              <a:rPr lang="zh-CN" altLang="en-US" sz="28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endParaRPr lang="en-US" altLang="zh-CN" sz="28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4715511" y="1992830"/>
            <a:ext cx="2760980" cy="10147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</a:t>
            </a:r>
            <a:endParaRPr lang="zh-CN" altLang="en-US" sz="60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4323048" y="3333989"/>
            <a:ext cx="3545903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案例分析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76"/>
          <p:cNvSpPr txBox="1"/>
          <p:nvPr/>
        </p:nvSpPr>
        <p:spPr>
          <a:xfrm>
            <a:off x="498177" y="119023"/>
            <a:ext cx="5482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案例分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 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NAO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遥现机器人的成功与不足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862" y="818866"/>
            <a:ext cx="7934325" cy="4998909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  <a:headEnd/>
            <a:tailEnd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4715511" y="1992830"/>
            <a:ext cx="2760980" cy="10147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03</a:t>
            </a:r>
            <a:endParaRPr lang="zh-CN" altLang="en-US" sz="60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4323048" y="3333989"/>
            <a:ext cx="3545903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技术分析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76"/>
          <p:cNvSpPr txBox="1"/>
          <p:nvPr/>
        </p:nvSpPr>
        <p:spPr>
          <a:xfrm>
            <a:off x="498177" y="119023"/>
            <a:ext cx="34547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技术分析 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技术难点分析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982529" y="2109641"/>
            <a:ext cx="10629149" cy="3497129"/>
            <a:chOff x="1031690" y="3299345"/>
            <a:chExt cx="10629149" cy="3497129"/>
          </a:xfrm>
        </p:grpSpPr>
        <p:sp>
          <p:nvSpPr>
            <p:cNvPr id="6" name="矩形: 圆角 2"/>
            <p:cNvSpPr/>
            <p:nvPr/>
          </p:nvSpPr>
          <p:spPr>
            <a:xfrm>
              <a:off x="4379536" y="3708720"/>
              <a:ext cx="2544417" cy="85807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科学技</a:t>
              </a:r>
              <a:r>
                <a:rPr lang="zh-CN" altLang="en-US" sz="2000" dirty="0" smtClean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术</a:t>
              </a:r>
              <a:endParaRPr lang="zh-CN" altLang="en-US" sz="20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7" name="椭圆 4"/>
            <p:cNvSpPr/>
            <p:nvPr/>
          </p:nvSpPr>
          <p:spPr>
            <a:xfrm>
              <a:off x="8500961" y="3584486"/>
              <a:ext cx="1165736" cy="1165736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VR</a:t>
              </a:r>
            </a:p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反</a:t>
              </a:r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馈</a:t>
              </a:r>
            </a:p>
          </p:txBody>
        </p:sp>
        <p:sp>
          <p:nvSpPr>
            <p:cNvPr id="8" name="矩形 5"/>
            <p:cNvSpPr/>
            <p:nvPr/>
          </p:nvSpPr>
          <p:spPr>
            <a:xfrm>
              <a:off x="10083831" y="3299345"/>
              <a:ext cx="1577008" cy="4770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视觉反馈</a:t>
              </a:r>
            </a:p>
          </p:txBody>
        </p:sp>
        <p:sp>
          <p:nvSpPr>
            <p:cNvPr id="9" name="矩形 7"/>
            <p:cNvSpPr/>
            <p:nvPr/>
          </p:nvSpPr>
          <p:spPr>
            <a:xfrm>
              <a:off x="10083831" y="3928818"/>
              <a:ext cx="1577008" cy="4770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听觉反馈</a:t>
              </a:r>
            </a:p>
          </p:txBody>
        </p:sp>
        <p:sp>
          <p:nvSpPr>
            <p:cNvPr id="10" name="矩形 8"/>
            <p:cNvSpPr/>
            <p:nvPr/>
          </p:nvSpPr>
          <p:spPr>
            <a:xfrm>
              <a:off x="10083831" y="4558291"/>
              <a:ext cx="1577008" cy="4770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触觉反馈</a:t>
              </a:r>
            </a:p>
          </p:txBody>
        </p:sp>
        <p:cxnSp>
          <p:nvCxnSpPr>
            <p:cNvPr id="11" name="直接箭头连接符 9"/>
            <p:cNvCxnSpPr>
              <a:stCxn id="7" idx="6"/>
              <a:endCxn id="8" idx="1"/>
            </p:cNvCxnSpPr>
            <p:nvPr/>
          </p:nvCxnSpPr>
          <p:spPr>
            <a:xfrm flipV="1">
              <a:off x="9666697" y="3537882"/>
              <a:ext cx="417134" cy="6294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4"/>
            <p:cNvCxnSpPr>
              <a:stCxn id="7" idx="6"/>
              <a:endCxn id="10" idx="1"/>
            </p:cNvCxnSpPr>
            <p:nvPr/>
          </p:nvCxnSpPr>
          <p:spPr>
            <a:xfrm>
              <a:off x="9666697" y="4167354"/>
              <a:ext cx="417134" cy="6294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5"/>
            <p:cNvSpPr/>
            <p:nvPr/>
          </p:nvSpPr>
          <p:spPr>
            <a:xfrm>
              <a:off x="5513815" y="5245993"/>
              <a:ext cx="1643271" cy="155048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机械系统</a:t>
              </a:r>
              <a:endParaRPr lang="en-US" altLang="zh-CN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运动控制</a:t>
              </a:r>
            </a:p>
          </p:txBody>
        </p:sp>
        <p:sp>
          <p:nvSpPr>
            <p:cNvPr id="14" name="椭圆 16"/>
            <p:cNvSpPr/>
            <p:nvPr/>
          </p:nvSpPr>
          <p:spPr>
            <a:xfrm>
              <a:off x="3796668" y="5438365"/>
              <a:ext cx="1165736" cy="1165736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地面仿真</a:t>
              </a:r>
            </a:p>
          </p:txBody>
        </p:sp>
        <p:sp>
          <p:nvSpPr>
            <p:cNvPr id="15" name="椭圆 17"/>
            <p:cNvSpPr/>
            <p:nvPr/>
          </p:nvSpPr>
          <p:spPr>
            <a:xfrm>
              <a:off x="2246781" y="5035364"/>
              <a:ext cx="1165736" cy="1165736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机器视觉</a:t>
              </a:r>
            </a:p>
          </p:txBody>
        </p:sp>
        <p:sp>
          <p:nvSpPr>
            <p:cNvPr id="16" name="椭圆 18"/>
            <p:cNvSpPr/>
            <p:nvPr/>
          </p:nvSpPr>
          <p:spPr>
            <a:xfrm>
              <a:off x="1031690" y="3362519"/>
              <a:ext cx="1643271" cy="155048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其他人机交互技术</a:t>
              </a:r>
            </a:p>
          </p:txBody>
        </p:sp>
        <p:sp>
          <p:nvSpPr>
            <p:cNvPr id="17" name="椭圆 20"/>
            <p:cNvSpPr/>
            <p:nvPr/>
          </p:nvSpPr>
          <p:spPr>
            <a:xfrm>
              <a:off x="7626773" y="5159482"/>
              <a:ext cx="1165736" cy="1165736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宽带传输</a:t>
              </a:r>
            </a:p>
          </p:txBody>
        </p:sp>
        <p:cxnSp>
          <p:nvCxnSpPr>
            <p:cNvPr id="18" name="直接箭头连接符 22"/>
            <p:cNvCxnSpPr>
              <a:stCxn id="6" idx="1"/>
              <a:endCxn id="16" idx="6"/>
            </p:cNvCxnSpPr>
            <p:nvPr/>
          </p:nvCxnSpPr>
          <p:spPr>
            <a:xfrm flipH="1">
              <a:off x="2674961" y="4137759"/>
              <a:ext cx="170457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4"/>
            <p:cNvCxnSpPr>
              <a:endCxn id="15" idx="7"/>
            </p:cNvCxnSpPr>
            <p:nvPr/>
          </p:nvCxnSpPr>
          <p:spPr>
            <a:xfrm flipH="1">
              <a:off x="3241799" y="4566798"/>
              <a:ext cx="1137737" cy="6392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7"/>
            <p:cNvCxnSpPr>
              <a:endCxn id="13" idx="0"/>
            </p:cNvCxnSpPr>
            <p:nvPr/>
          </p:nvCxnSpPr>
          <p:spPr>
            <a:xfrm>
              <a:off x="6096000" y="4566798"/>
              <a:ext cx="239451" cy="6791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9"/>
            <p:cNvCxnSpPr/>
            <p:nvPr/>
          </p:nvCxnSpPr>
          <p:spPr>
            <a:xfrm flipH="1">
              <a:off x="4642362" y="4566798"/>
              <a:ext cx="502844" cy="8715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32"/>
            <p:cNvCxnSpPr>
              <a:endCxn id="17" idx="1"/>
            </p:cNvCxnSpPr>
            <p:nvPr/>
          </p:nvCxnSpPr>
          <p:spPr>
            <a:xfrm>
              <a:off x="6923953" y="4566798"/>
              <a:ext cx="873538" cy="7634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34"/>
            <p:cNvCxnSpPr>
              <a:stCxn id="6" idx="3"/>
              <a:endCxn id="7" idx="2"/>
            </p:cNvCxnSpPr>
            <p:nvPr/>
          </p:nvCxnSpPr>
          <p:spPr>
            <a:xfrm>
              <a:off x="6923953" y="4137759"/>
              <a:ext cx="1577008" cy="295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76"/>
          <p:cNvSpPr txBox="1"/>
          <p:nvPr/>
        </p:nvSpPr>
        <p:spPr>
          <a:xfrm>
            <a:off x="498177" y="119023"/>
            <a:ext cx="35048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技术分析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——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技术难点分析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51" y="1360965"/>
            <a:ext cx="3441877" cy="5321573"/>
          </a:xfrm>
          <a:prstGeom prst="rect">
            <a:avLst/>
          </a:prstGeom>
        </p:spPr>
      </p:pic>
      <p:sp>
        <p:nvSpPr>
          <p:cNvPr id="8" name="TextBox 76"/>
          <p:cNvSpPr txBox="1"/>
          <p:nvPr/>
        </p:nvSpPr>
        <p:spPr>
          <a:xfrm>
            <a:off x="717978" y="752401"/>
            <a:ext cx="2910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机器视觉与姿势捕获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146303" y="1382427"/>
            <a:ext cx="1997930" cy="5327081"/>
            <a:chOff x="4936374" y="1360965"/>
            <a:chExt cx="1997930" cy="532708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36374" y="3344097"/>
              <a:ext cx="1996833" cy="282072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l="54737" t="10034" r="4297" b="8884"/>
            <a:stretch>
              <a:fillRect/>
            </a:stretch>
          </p:blipFill>
          <p:spPr>
            <a:xfrm>
              <a:off x="4936374" y="1360965"/>
              <a:ext cx="1997930" cy="1983132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4956117" y="6164826"/>
              <a:ext cx="1850186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02B41"/>
                  </a:solidFill>
                  <a:latin typeface="3ds" panose="02000503020000020004" pitchFamily="2" charset="0"/>
                  <a:ea typeface="微软雅黑" panose="020B0503020204020204" pitchFamily="34" charset="-122"/>
                </a:rPr>
                <a:t>ENOUGH?</a:t>
              </a:r>
            </a:p>
          </p:txBody>
        </p:sp>
      </p:grpSp>
      <p:sp>
        <p:nvSpPr>
          <p:cNvPr id="14" name="TextBox 76"/>
          <p:cNvSpPr txBox="1"/>
          <p:nvPr/>
        </p:nvSpPr>
        <p:spPr>
          <a:xfrm>
            <a:off x="4382398" y="757550"/>
            <a:ext cx="3524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面仿真与逼真行走体验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76"/>
          <p:cNvSpPr txBox="1"/>
          <p:nvPr/>
        </p:nvSpPr>
        <p:spPr>
          <a:xfrm>
            <a:off x="8661334" y="752401"/>
            <a:ext cx="2910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机械系统与运动控制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682219" y="1382427"/>
            <a:ext cx="2889240" cy="4005653"/>
            <a:chOff x="8682219" y="1382427"/>
            <a:chExt cx="2889240" cy="4005653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2219" y="1382427"/>
              <a:ext cx="2870348" cy="29148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7802" y="4302133"/>
              <a:ext cx="2883657" cy="1085947"/>
            </a:xfrm>
            <a:prstGeom prst="rect">
              <a:avLst/>
            </a:prstGeom>
          </p:spPr>
        </p:pic>
      </p:grpSp>
      <p:sp>
        <p:nvSpPr>
          <p:cNvPr id="23" name="TextBox 76"/>
          <p:cNvSpPr txBox="1"/>
          <p:nvPr/>
        </p:nvSpPr>
        <p:spPr>
          <a:xfrm>
            <a:off x="8682219" y="5770789"/>
            <a:ext cx="2910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宽带传输与延迟补偿</a:t>
            </a:r>
            <a:endParaRPr lang="en-US" altLang="zh-CN" sz="20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4715511" y="1992830"/>
            <a:ext cx="2760980" cy="10147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04</a:t>
            </a:r>
            <a:endParaRPr lang="zh-CN" altLang="en-US" sz="60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3955056" y="3333989"/>
            <a:ext cx="4072920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应用领域和市场分析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6"/>
          <p:cNvSpPr txBox="1"/>
          <p:nvPr/>
        </p:nvSpPr>
        <p:spPr>
          <a:xfrm>
            <a:off x="3789166" y="903138"/>
            <a:ext cx="47122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下列行业领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域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会场景中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en-US" altLang="zh-CN" sz="20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</a:t>
            </a: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用前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景 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</a:t>
            </a: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限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 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</a:t>
            </a: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期落地时间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？</a:t>
            </a:r>
          </a:p>
        </p:txBody>
      </p: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6" name="Freeform 7"/>
          <p:cNvSpPr/>
          <p:nvPr/>
        </p:nvSpPr>
        <p:spPr bwMode="auto">
          <a:xfrm rot="16200000">
            <a:off x="5641574" y="2813571"/>
            <a:ext cx="1138016" cy="1486068"/>
          </a:xfrm>
          <a:custGeom>
            <a:avLst/>
            <a:gdLst>
              <a:gd name="T0" fmla="*/ 0 w 309"/>
              <a:gd name="T1" fmla="*/ 402 h 403"/>
              <a:gd name="T2" fmla="*/ 35 w 309"/>
              <a:gd name="T3" fmla="*/ 344 h 403"/>
              <a:gd name="T4" fmla="*/ 167 w 309"/>
              <a:gd name="T5" fmla="*/ 36 h 403"/>
              <a:gd name="T6" fmla="*/ 196 w 309"/>
              <a:gd name="T7" fmla="*/ 4 h 403"/>
              <a:gd name="T8" fmla="*/ 226 w 309"/>
              <a:gd name="T9" fmla="*/ 38 h 403"/>
              <a:gd name="T10" fmla="*/ 305 w 309"/>
              <a:gd name="T11" fmla="*/ 227 h 403"/>
              <a:gd name="T12" fmla="*/ 305 w 309"/>
              <a:gd name="T13" fmla="*/ 261 h 403"/>
              <a:gd name="T14" fmla="*/ 261 w 309"/>
              <a:gd name="T15" fmla="*/ 359 h 403"/>
              <a:gd name="T16" fmla="*/ 194 w 309"/>
              <a:gd name="T17" fmla="*/ 402 h 403"/>
              <a:gd name="T18" fmla="*/ 0 w 309"/>
              <a:gd name="T19" fmla="*/ 402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9" h="403">
                <a:moveTo>
                  <a:pt x="0" y="402"/>
                </a:moveTo>
                <a:cubicBezTo>
                  <a:pt x="12" y="382"/>
                  <a:pt x="26" y="364"/>
                  <a:pt x="35" y="344"/>
                </a:cubicBezTo>
                <a:cubicBezTo>
                  <a:pt x="80" y="242"/>
                  <a:pt x="123" y="139"/>
                  <a:pt x="167" y="36"/>
                </a:cubicBezTo>
                <a:cubicBezTo>
                  <a:pt x="173" y="22"/>
                  <a:pt x="178" y="0"/>
                  <a:pt x="196" y="4"/>
                </a:cubicBezTo>
                <a:cubicBezTo>
                  <a:pt x="208" y="6"/>
                  <a:pt x="220" y="24"/>
                  <a:pt x="226" y="38"/>
                </a:cubicBezTo>
                <a:cubicBezTo>
                  <a:pt x="254" y="100"/>
                  <a:pt x="280" y="163"/>
                  <a:pt x="305" y="227"/>
                </a:cubicBezTo>
                <a:cubicBezTo>
                  <a:pt x="309" y="237"/>
                  <a:pt x="309" y="251"/>
                  <a:pt x="305" y="261"/>
                </a:cubicBezTo>
                <a:cubicBezTo>
                  <a:pt x="292" y="294"/>
                  <a:pt x="276" y="326"/>
                  <a:pt x="261" y="359"/>
                </a:cubicBezTo>
                <a:cubicBezTo>
                  <a:pt x="248" y="388"/>
                  <a:pt x="227" y="403"/>
                  <a:pt x="194" y="402"/>
                </a:cubicBezTo>
                <a:cubicBezTo>
                  <a:pt x="128" y="401"/>
                  <a:pt x="62" y="402"/>
                  <a:pt x="0" y="402"/>
                </a:cubicBez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Freeform 5"/>
          <p:cNvSpPr/>
          <p:nvPr/>
        </p:nvSpPr>
        <p:spPr bwMode="auto">
          <a:xfrm rot="16200000">
            <a:off x="5304275" y="1660889"/>
            <a:ext cx="1605347" cy="1693335"/>
          </a:xfrm>
          <a:custGeom>
            <a:avLst/>
            <a:gdLst>
              <a:gd name="T0" fmla="*/ 436 w 436"/>
              <a:gd name="T1" fmla="*/ 458 h 459"/>
              <a:gd name="T2" fmla="*/ 305 w 436"/>
              <a:gd name="T3" fmla="*/ 458 h 459"/>
              <a:gd name="T4" fmla="*/ 225 w 436"/>
              <a:gd name="T5" fmla="*/ 458 h 459"/>
              <a:gd name="T6" fmla="*/ 195 w 436"/>
              <a:gd name="T7" fmla="*/ 439 h 459"/>
              <a:gd name="T8" fmla="*/ 37 w 436"/>
              <a:gd name="T9" fmla="*/ 66 h 459"/>
              <a:gd name="T10" fmla="*/ 0 w 436"/>
              <a:gd name="T11" fmla="*/ 2 h 459"/>
              <a:gd name="T12" fmla="*/ 63 w 436"/>
              <a:gd name="T13" fmla="*/ 2 h 459"/>
              <a:gd name="T14" fmla="*/ 191 w 436"/>
              <a:gd name="T15" fmla="*/ 2 h 459"/>
              <a:gd name="T16" fmla="*/ 261 w 436"/>
              <a:gd name="T17" fmla="*/ 48 h 459"/>
              <a:gd name="T18" fmla="*/ 306 w 436"/>
              <a:gd name="T19" fmla="*/ 151 h 459"/>
              <a:gd name="T20" fmla="*/ 428 w 436"/>
              <a:gd name="T21" fmla="*/ 435 h 459"/>
              <a:gd name="T22" fmla="*/ 436 w 436"/>
              <a:gd name="T23" fmla="*/ 458 h 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6" h="459">
                <a:moveTo>
                  <a:pt x="436" y="458"/>
                </a:moveTo>
                <a:cubicBezTo>
                  <a:pt x="390" y="458"/>
                  <a:pt x="347" y="458"/>
                  <a:pt x="305" y="458"/>
                </a:cubicBezTo>
                <a:cubicBezTo>
                  <a:pt x="278" y="458"/>
                  <a:pt x="251" y="457"/>
                  <a:pt x="225" y="458"/>
                </a:cubicBezTo>
                <a:cubicBezTo>
                  <a:pt x="209" y="459"/>
                  <a:pt x="201" y="454"/>
                  <a:pt x="195" y="439"/>
                </a:cubicBezTo>
                <a:cubicBezTo>
                  <a:pt x="143" y="314"/>
                  <a:pt x="91" y="190"/>
                  <a:pt x="37" y="66"/>
                </a:cubicBezTo>
                <a:cubicBezTo>
                  <a:pt x="28" y="43"/>
                  <a:pt x="13" y="23"/>
                  <a:pt x="0" y="2"/>
                </a:cubicBezTo>
                <a:cubicBezTo>
                  <a:pt x="18" y="2"/>
                  <a:pt x="41" y="2"/>
                  <a:pt x="63" y="2"/>
                </a:cubicBezTo>
                <a:cubicBezTo>
                  <a:pt x="105" y="2"/>
                  <a:pt x="148" y="4"/>
                  <a:pt x="191" y="2"/>
                </a:cubicBezTo>
                <a:cubicBezTo>
                  <a:pt x="227" y="0"/>
                  <a:pt x="248" y="17"/>
                  <a:pt x="261" y="48"/>
                </a:cubicBezTo>
                <a:cubicBezTo>
                  <a:pt x="276" y="82"/>
                  <a:pt x="291" y="117"/>
                  <a:pt x="306" y="151"/>
                </a:cubicBezTo>
                <a:cubicBezTo>
                  <a:pt x="346" y="246"/>
                  <a:pt x="387" y="340"/>
                  <a:pt x="428" y="435"/>
                </a:cubicBezTo>
                <a:cubicBezTo>
                  <a:pt x="430" y="441"/>
                  <a:pt x="432" y="447"/>
                  <a:pt x="436" y="458"/>
                </a:cubicBez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0" name="Freeform 8"/>
          <p:cNvSpPr/>
          <p:nvPr/>
        </p:nvSpPr>
        <p:spPr bwMode="auto">
          <a:xfrm rot="16200000">
            <a:off x="5439196" y="3608423"/>
            <a:ext cx="1134105" cy="1519310"/>
          </a:xfrm>
          <a:custGeom>
            <a:avLst/>
            <a:gdLst>
              <a:gd name="T0" fmla="*/ 0 w 308"/>
              <a:gd name="T1" fmla="*/ 6 h 412"/>
              <a:gd name="T2" fmla="*/ 166 w 308"/>
              <a:gd name="T3" fmla="*/ 5 h 412"/>
              <a:gd name="T4" fmla="*/ 273 w 308"/>
              <a:gd name="T5" fmla="*/ 76 h 412"/>
              <a:gd name="T6" fmla="*/ 304 w 308"/>
              <a:gd name="T7" fmla="*/ 150 h 412"/>
              <a:gd name="T8" fmla="*/ 305 w 308"/>
              <a:gd name="T9" fmla="*/ 180 h 412"/>
              <a:gd name="T10" fmla="*/ 225 w 308"/>
              <a:gd name="T11" fmla="*/ 375 h 412"/>
              <a:gd name="T12" fmla="*/ 220 w 308"/>
              <a:gd name="T13" fmla="*/ 386 h 412"/>
              <a:gd name="T14" fmla="*/ 170 w 308"/>
              <a:gd name="T15" fmla="*/ 382 h 412"/>
              <a:gd name="T16" fmla="*/ 142 w 308"/>
              <a:gd name="T17" fmla="*/ 314 h 412"/>
              <a:gd name="T18" fmla="*/ 34 w 308"/>
              <a:gd name="T19" fmla="*/ 60 h 412"/>
              <a:gd name="T20" fmla="*/ 0 w 308"/>
              <a:gd name="T21" fmla="*/ 6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08" h="412">
                <a:moveTo>
                  <a:pt x="0" y="6"/>
                </a:moveTo>
                <a:cubicBezTo>
                  <a:pt x="53" y="6"/>
                  <a:pt x="110" y="10"/>
                  <a:pt x="166" y="5"/>
                </a:cubicBezTo>
                <a:cubicBezTo>
                  <a:pt x="224" y="0"/>
                  <a:pt x="256" y="23"/>
                  <a:pt x="273" y="76"/>
                </a:cubicBezTo>
                <a:cubicBezTo>
                  <a:pt x="281" y="101"/>
                  <a:pt x="295" y="125"/>
                  <a:pt x="304" y="150"/>
                </a:cubicBezTo>
                <a:cubicBezTo>
                  <a:pt x="308" y="159"/>
                  <a:pt x="308" y="171"/>
                  <a:pt x="305" y="180"/>
                </a:cubicBezTo>
                <a:cubicBezTo>
                  <a:pt x="279" y="245"/>
                  <a:pt x="252" y="310"/>
                  <a:pt x="225" y="375"/>
                </a:cubicBezTo>
                <a:cubicBezTo>
                  <a:pt x="224" y="379"/>
                  <a:pt x="222" y="383"/>
                  <a:pt x="220" y="386"/>
                </a:cubicBezTo>
                <a:cubicBezTo>
                  <a:pt x="203" y="412"/>
                  <a:pt x="184" y="411"/>
                  <a:pt x="170" y="382"/>
                </a:cubicBezTo>
                <a:cubicBezTo>
                  <a:pt x="159" y="360"/>
                  <a:pt x="152" y="336"/>
                  <a:pt x="142" y="314"/>
                </a:cubicBezTo>
                <a:cubicBezTo>
                  <a:pt x="106" y="229"/>
                  <a:pt x="71" y="144"/>
                  <a:pt x="34" y="60"/>
                </a:cubicBezTo>
                <a:cubicBezTo>
                  <a:pt x="26" y="41"/>
                  <a:pt x="12" y="25"/>
                  <a:pt x="0" y="6"/>
                </a:cubicBez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5" name="TextBox 76"/>
          <p:cNvSpPr txBox="1"/>
          <p:nvPr/>
        </p:nvSpPr>
        <p:spPr>
          <a:xfrm>
            <a:off x="7037726" y="3486517"/>
            <a:ext cx="48587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土木工程、科学勘探、抢险救灾</a:t>
            </a:r>
            <a:r>
              <a:rPr lang="en-US" altLang="zh-CN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sp>
        <p:nvSpPr>
          <p:cNvPr id="47" name="TextBox 76"/>
          <p:cNvSpPr txBox="1"/>
          <p:nvPr/>
        </p:nvSpPr>
        <p:spPr>
          <a:xfrm>
            <a:off x="7037726" y="1899200"/>
            <a:ext cx="43414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摄影业、旅游业、娱乐业</a:t>
            </a:r>
            <a:r>
              <a:rPr lang="en-US" altLang="zh-CN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sp>
        <p:nvSpPr>
          <p:cNvPr id="49" name="TextBox 76"/>
          <p:cNvSpPr txBox="1"/>
          <p:nvPr/>
        </p:nvSpPr>
        <p:spPr>
          <a:xfrm>
            <a:off x="785091" y="4112566"/>
            <a:ext cx="4294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办公室、家庭生活、警察局</a:t>
            </a:r>
            <a:r>
              <a:rPr lang="en-US" altLang="zh-CN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sp>
        <p:nvSpPr>
          <p:cNvPr id="51" name="TextBox 76"/>
          <p:cNvSpPr txBox="1"/>
          <p:nvPr/>
        </p:nvSpPr>
        <p:spPr>
          <a:xfrm>
            <a:off x="1370746" y="2507556"/>
            <a:ext cx="37311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医疗业、教育、服务业</a:t>
            </a: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TextBox 76"/>
          <p:cNvSpPr txBox="1"/>
          <p:nvPr/>
        </p:nvSpPr>
        <p:spPr>
          <a:xfrm>
            <a:off x="498177" y="119023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应用领域和市场分析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681980" y="818515"/>
            <a:ext cx="5813425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家庭生活</a:t>
            </a:r>
            <a:endParaRPr lang="en-US" altLang="zh-CN" sz="28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有一天，任何一个在城里打工的农民母亲，只需交一点网费，就可以化做一只慈爱的机器熊来到女儿的床边，一边摇着摇篮，一边唱着儿歌；</a:t>
            </a:r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旅游出行</a:t>
            </a:r>
            <a:endParaRPr lang="en-US" altLang="zh-CN" sz="28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有一天，任何一个从未出过山的少年，只需交一点网费，就可以化做一只朝气蓬勃的机器虎来到清华，在我们的校河边漫步，在我们的图书馆翻书，在我们的实验室里参观和动手； </a:t>
            </a:r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教育、医疗、科学勘探</a:t>
            </a:r>
            <a:endParaRPr lang="en-US" altLang="zh-CN" sz="28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有一天，任何一位有志于乡村建设，却害怕从此交通不畅而与世隔绝，害怕从此再没有干净水洗澡的年轻教师或是资深专家，能够放下顾虑与乡村开启一段不解之缘；</a:t>
            </a:r>
            <a:endParaRPr lang="en-US" altLang="zh-CN" sz="28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2" name="TextBox 76"/>
          <p:cNvSpPr txBox="1"/>
          <p:nvPr/>
        </p:nvSpPr>
        <p:spPr>
          <a:xfrm>
            <a:off x="498177" y="119023"/>
            <a:ext cx="35942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应用领域和市场分析（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正面）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23535" y="13765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2" name="图片 1" descr="timg (4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130" y="818515"/>
            <a:ext cx="4231640" cy="2380615"/>
          </a:xfrm>
          <a:prstGeom prst="rect">
            <a:avLst/>
          </a:prstGeom>
        </p:spPr>
      </p:pic>
      <p:pic>
        <p:nvPicPr>
          <p:cNvPr id="5" name="图片 4" descr="timg (5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130" y="3469640"/>
            <a:ext cx="2731135" cy="2211070"/>
          </a:xfrm>
          <a:prstGeom prst="rect">
            <a:avLst/>
          </a:prstGeom>
        </p:spPr>
      </p:pic>
      <p:pic>
        <p:nvPicPr>
          <p:cNvPr id="6" name="图片 5" descr="timg (6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2705" y="3469640"/>
            <a:ext cx="1281430" cy="2211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2" name="TextBox 76"/>
          <p:cNvSpPr txBox="1"/>
          <p:nvPr/>
        </p:nvSpPr>
        <p:spPr>
          <a:xfrm>
            <a:off x="488017" y="132993"/>
            <a:ext cx="35598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应用领域和市场分析（正面） 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23535" y="13765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021070" y="818515"/>
            <a:ext cx="50292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抢险救灾</a:t>
            </a:r>
            <a:endParaRPr lang="en-US" altLang="zh-CN" sz="28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有一天，任何一位邓稼先再也不需用自己肉长的手捡起弹片，任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何一位无名英雄再也不用进入毒气泄漏的现场，排除了故障却献出年轻的生命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</a:t>
            </a:r>
            <a:r>
              <a:rPr lang="zh-CN" altLang="en-US" sz="28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8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摄</a:t>
            </a:r>
            <a:r>
              <a:rPr lang="zh-CN" altLang="en-US" sz="28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</a:t>
            </a:r>
            <a:endParaRPr lang="en-US" altLang="zh-CN" sz="28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有一天，任何一个对大自然好奇的孩子，都可以化作一只蚂蚁，钻到草丛底下，用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本来就是相机的双眼，找出最美丽最特别的微观照片，再化作不怕水的游鱼，潜入最危险最有魅力的海底去逗弄珊瑚，一个小时之后，又准时回到桌前写周三的作业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人际交往</a:t>
            </a:r>
            <a:endParaRPr lang="en-US" altLang="zh-CN" sz="28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一天，任何一对异地恋的恋人，都可以化作格列佛游记中的小人，被自己的另一半揣在上衣兜里，和爱人一起分享彼此世界的精彩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timg (2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00" y="3608070"/>
            <a:ext cx="3389630" cy="2595245"/>
          </a:xfrm>
          <a:prstGeom prst="rect">
            <a:avLst/>
          </a:prstGeom>
        </p:spPr>
      </p:pic>
      <p:pic>
        <p:nvPicPr>
          <p:cNvPr id="7" name="图片 6" descr="tim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25" y="818515"/>
            <a:ext cx="3418205" cy="22993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2" name="TextBox 76"/>
          <p:cNvSpPr txBox="1"/>
          <p:nvPr/>
        </p:nvSpPr>
        <p:spPr>
          <a:xfrm>
            <a:off x="498177" y="119023"/>
            <a:ext cx="35598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应用领域和市场分析（负面） 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23535" y="13765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919345" y="1080135"/>
            <a:ext cx="6401435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快速恐怖袭击</a:t>
            </a:r>
            <a:endParaRPr lang="en-US" altLang="zh-CN" sz="24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警察可以根据</a:t>
            </a:r>
            <a:r>
              <a:rPr lang="en-US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上显示的身份信息来通缉犯罪者，但在此之前，犯罪分子可能早已利用城市各处的共享</a:t>
            </a:r>
            <a:r>
              <a:rPr lang="en-US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制造了多起恐怖袭击，而每起之间可能至多相隔一分钟。</a:t>
            </a:r>
          </a:p>
          <a:p>
            <a:endParaRPr lang="zh-CN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个性定</a:t>
            </a:r>
            <a:r>
              <a:rPr lang="zh-CN" altLang="en-US" sz="2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</a:t>
            </a:r>
            <a:r>
              <a:rPr lang="zh-CN" altLang="en-US" sz="2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助恶</a:t>
            </a:r>
            <a:endParaRPr lang="en-US" altLang="zh-CN" sz="24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掌握了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制造技术的犯罪分子个性化定制的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，可以大到能轻易摧毁一个城市，也可以小到能钻入任何一个孔洞，还可以添加任意多的功能模块助自己犯罪；隐形材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料平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民化之后，犯罪分子甚至可以通过定制的涂有隐形材料的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来远程作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案；更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加阴险的犯罪分子，则会把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做成他人的样子，从而骗过摄像头，让无辜的人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被通缉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timg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75" y="1080135"/>
            <a:ext cx="3844925" cy="2065020"/>
          </a:xfrm>
          <a:prstGeom prst="rect">
            <a:avLst/>
          </a:prstGeom>
        </p:spPr>
      </p:pic>
      <p:pic>
        <p:nvPicPr>
          <p:cNvPr id="6" name="图片 5" descr="timg (3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75" y="3365500"/>
            <a:ext cx="3844925" cy="23266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4939031" y="1992830"/>
            <a:ext cx="2313940" cy="10147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</a:t>
            </a:r>
            <a:endParaRPr lang="zh-CN" altLang="en-US" sz="6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4323048" y="3333989"/>
            <a:ext cx="3545903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产业报告结构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6"/>
          <p:cNvSpPr txBox="1"/>
          <p:nvPr/>
        </p:nvSpPr>
        <p:spPr>
          <a:xfrm>
            <a:off x="498177" y="119023"/>
            <a:ext cx="88773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Menu</a:t>
            </a:r>
          </a:p>
        </p:txBody>
      </p: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4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56680" y="1252855"/>
            <a:ext cx="499427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目录</a:t>
            </a:r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1.</a:t>
            </a:r>
            <a:r>
              <a:rPr lang="zh-CN" altLang="en-US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沿革史：分为科技史、人物史、机构史三大板块</a:t>
            </a:r>
          </a:p>
          <a:p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2.</a:t>
            </a:r>
            <a:r>
              <a:rPr lang="zh-CN" altLang="en-US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案例分析：四个案例</a:t>
            </a:r>
          </a:p>
          <a:p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3.</a:t>
            </a:r>
            <a:r>
              <a:rPr lang="zh-CN" altLang="en-US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技术分析：涵盖机器视觉、地面仿真、机器系统与运动等技术领域，标明技术重点难点。</a:t>
            </a:r>
          </a:p>
          <a:p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4.</a:t>
            </a:r>
            <a:r>
              <a:rPr lang="zh-CN" altLang="en-US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应用领域及市场分析</a:t>
            </a:r>
            <a:endParaRPr lang="zh-CN" altLang="en-US"/>
          </a:p>
          <a:p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18845" y="1252855"/>
            <a:ext cx="3511550" cy="560324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170930" y="1508760"/>
            <a:ext cx="125095" cy="139065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6"/>
          <p:cNvSpPr txBox="1"/>
          <p:nvPr/>
        </p:nvSpPr>
        <p:spPr>
          <a:xfrm>
            <a:off x="498177" y="119023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信息结构</a:t>
            </a:r>
          </a:p>
        </p:txBody>
      </p: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4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4379536" y="3708720"/>
            <a:ext cx="2544417" cy="85807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科学技</a:t>
            </a:r>
            <a:r>
              <a:rPr lang="zh-CN" altLang="en-US" sz="20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术</a:t>
            </a:r>
            <a:endParaRPr lang="zh-CN" altLang="en-US" sz="20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500961" y="3584486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VR</a:t>
            </a:r>
          </a:p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反</a:t>
            </a:r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馈</a:t>
            </a:r>
          </a:p>
        </p:txBody>
      </p:sp>
      <p:sp>
        <p:nvSpPr>
          <p:cNvPr id="6" name="矩形 5"/>
          <p:cNvSpPr/>
          <p:nvPr/>
        </p:nvSpPr>
        <p:spPr>
          <a:xfrm>
            <a:off x="10083831" y="3299345"/>
            <a:ext cx="1577008" cy="4770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视觉反馈</a:t>
            </a:r>
          </a:p>
        </p:txBody>
      </p:sp>
      <p:sp>
        <p:nvSpPr>
          <p:cNvPr id="8" name="矩形 7"/>
          <p:cNvSpPr/>
          <p:nvPr/>
        </p:nvSpPr>
        <p:spPr>
          <a:xfrm>
            <a:off x="10083831" y="3928818"/>
            <a:ext cx="1577008" cy="4770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听觉反馈</a:t>
            </a:r>
          </a:p>
        </p:txBody>
      </p:sp>
      <p:sp>
        <p:nvSpPr>
          <p:cNvPr id="9" name="矩形 8"/>
          <p:cNvSpPr/>
          <p:nvPr/>
        </p:nvSpPr>
        <p:spPr>
          <a:xfrm>
            <a:off x="10083831" y="4558291"/>
            <a:ext cx="1577008" cy="4770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触觉反馈</a:t>
            </a:r>
          </a:p>
        </p:txBody>
      </p:sp>
      <p:cxnSp>
        <p:nvCxnSpPr>
          <p:cNvPr id="10" name="直接箭头连接符 9"/>
          <p:cNvCxnSpPr>
            <a:stCxn id="5" idx="6"/>
            <a:endCxn id="6" idx="1"/>
          </p:cNvCxnSpPr>
          <p:nvPr/>
        </p:nvCxnSpPr>
        <p:spPr>
          <a:xfrm flipV="1">
            <a:off x="9666697" y="3537882"/>
            <a:ext cx="417134" cy="629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5" idx="6"/>
            <a:endCxn id="8" idx="1"/>
          </p:cNvCxnSpPr>
          <p:nvPr/>
        </p:nvCxnSpPr>
        <p:spPr>
          <a:xfrm>
            <a:off x="9666697" y="4167354"/>
            <a:ext cx="41713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5" idx="6"/>
            <a:endCxn id="9" idx="1"/>
          </p:cNvCxnSpPr>
          <p:nvPr/>
        </p:nvCxnSpPr>
        <p:spPr>
          <a:xfrm>
            <a:off x="9666697" y="4167354"/>
            <a:ext cx="417134" cy="629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5513815" y="5245993"/>
            <a:ext cx="1643271" cy="1550481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机械系统</a:t>
            </a:r>
            <a:endParaRPr lang="en-US" altLang="zh-CN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运动控制</a:t>
            </a:r>
          </a:p>
        </p:txBody>
      </p:sp>
      <p:sp>
        <p:nvSpPr>
          <p:cNvPr id="17" name="椭圆 16"/>
          <p:cNvSpPr/>
          <p:nvPr/>
        </p:nvSpPr>
        <p:spPr>
          <a:xfrm>
            <a:off x="3796668" y="5438365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地面仿真</a:t>
            </a:r>
          </a:p>
        </p:txBody>
      </p:sp>
      <p:sp>
        <p:nvSpPr>
          <p:cNvPr id="18" name="椭圆 17"/>
          <p:cNvSpPr/>
          <p:nvPr/>
        </p:nvSpPr>
        <p:spPr>
          <a:xfrm>
            <a:off x="2246781" y="5035364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机器视觉</a:t>
            </a:r>
          </a:p>
        </p:txBody>
      </p:sp>
      <p:sp>
        <p:nvSpPr>
          <p:cNvPr id="19" name="椭圆 18"/>
          <p:cNvSpPr/>
          <p:nvPr/>
        </p:nvSpPr>
        <p:spPr>
          <a:xfrm>
            <a:off x="1031690" y="3362519"/>
            <a:ext cx="1643271" cy="1550481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其他人机交互技术</a:t>
            </a:r>
          </a:p>
        </p:txBody>
      </p:sp>
      <p:sp>
        <p:nvSpPr>
          <p:cNvPr id="20" name="矩形: 圆角 19"/>
          <p:cNvSpPr/>
          <p:nvPr/>
        </p:nvSpPr>
        <p:spPr>
          <a:xfrm>
            <a:off x="4379536" y="1450637"/>
            <a:ext cx="2544417" cy="85807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人文社</a:t>
            </a:r>
            <a:r>
              <a:rPr lang="zh-CN" altLang="en-US" sz="20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会</a:t>
            </a:r>
            <a:endParaRPr lang="zh-CN" altLang="en-US" sz="20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7626773" y="5159482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宽带传输</a:t>
            </a:r>
          </a:p>
        </p:txBody>
      </p:sp>
      <p:cxnSp>
        <p:nvCxnSpPr>
          <p:cNvPr id="23" name="直接箭头连接符 22"/>
          <p:cNvCxnSpPr>
            <a:stCxn id="3" idx="1"/>
            <a:endCxn id="19" idx="6"/>
          </p:cNvCxnSpPr>
          <p:nvPr/>
        </p:nvCxnSpPr>
        <p:spPr>
          <a:xfrm flipH="1">
            <a:off x="2674961" y="4137759"/>
            <a:ext cx="170457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endCxn id="18" idx="7"/>
          </p:cNvCxnSpPr>
          <p:nvPr/>
        </p:nvCxnSpPr>
        <p:spPr>
          <a:xfrm flipH="1">
            <a:off x="3241799" y="4566798"/>
            <a:ext cx="1137737" cy="639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endCxn id="16" idx="0"/>
          </p:cNvCxnSpPr>
          <p:nvPr/>
        </p:nvCxnSpPr>
        <p:spPr>
          <a:xfrm>
            <a:off x="6096000" y="4566798"/>
            <a:ext cx="239451" cy="679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H="1">
            <a:off x="4642362" y="4566798"/>
            <a:ext cx="502844" cy="871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endCxn id="21" idx="1"/>
          </p:cNvCxnSpPr>
          <p:nvPr/>
        </p:nvCxnSpPr>
        <p:spPr>
          <a:xfrm>
            <a:off x="6923953" y="4566798"/>
            <a:ext cx="873538" cy="763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3" idx="3"/>
            <a:endCxn id="5" idx="2"/>
          </p:cNvCxnSpPr>
          <p:nvPr/>
        </p:nvCxnSpPr>
        <p:spPr>
          <a:xfrm>
            <a:off x="6923953" y="4137759"/>
            <a:ext cx="1577008" cy="29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/>
        </p:nvSpPr>
        <p:spPr>
          <a:xfrm>
            <a:off x="2561347" y="1308023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行业</a:t>
            </a:r>
          </a:p>
        </p:txBody>
      </p:sp>
      <p:sp>
        <p:nvSpPr>
          <p:cNvPr id="38" name="椭圆 37"/>
          <p:cNvSpPr/>
          <p:nvPr/>
        </p:nvSpPr>
        <p:spPr>
          <a:xfrm>
            <a:off x="7576406" y="1296808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场景</a:t>
            </a:r>
          </a:p>
        </p:txBody>
      </p:sp>
      <p:sp>
        <p:nvSpPr>
          <p:cNvPr id="39" name="矩形 38"/>
          <p:cNvSpPr/>
          <p:nvPr/>
        </p:nvSpPr>
        <p:spPr>
          <a:xfrm>
            <a:off x="9139283" y="1028906"/>
            <a:ext cx="1577008" cy="29749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科学勘探</a:t>
            </a:r>
          </a:p>
        </p:txBody>
      </p:sp>
      <p:sp>
        <p:nvSpPr>
          <p:cNvPr id="40" name="矩形 39"/>
          <p:cNvSpPr/>
          <p:nvPr/>
        </p:nvSpPr>
        <p:spPr>
          <a:xfrm>
            <a:off x="9139283" y="1496043"/>
            <a:ext cx="1577008" cy="2484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抢险救灾</a:t>
            </a:r>
          </a:p>
        </p:txBody>
      </p:sp>
      <p:sp>
        <p:nvSpPr>
          <p:cNvPr id="41" name="矩形 40"/>
          <p:cNvSpPr/>
          <p:nvPr/>
        </p:nvSpPr>
        <p:spPr>
          <a:xfrm>
            <a:off x="9139283" y="1922751"/>
            <a:ext cx="1577008" cy="2765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家庭生活</a:t>
            </a:r>
          </a:p>
        </p:txBody>
      </p:sp>
      <p:sp>
        <p:nvSpPr>
          <p:cNvPr id="48" name="矩形 47"/>
          <p:cNvSpPr/>
          <p:nvPr/>
        </p:nvSpPr>
        <p:spPr>
          <a:xfrm>
            <a:off x="9156345" y="2394502"/>
            <a:ext cx="1577008" cy="2765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……</a:t>
            </a:r>
            <a:endParaRPr lang="zh-CN" altLang="en-US" sz="16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cxnSp>
        <p:nvCxnSpPr>
          <p:cNvPr id="50" name="直接箭头连接符 49"/>
          <p:cNvCxnSpPr>
            <a:stCxn id="38" idx="6"/>
            <a:endCxn id="39" idx="1"/>
          </p:cNvCxnSpPr>
          <p:nvPr/>
        </p:nvCxnSpPr>
        <p:spPr>
          <a:xfrm flipV="1">
            <a:off x="8742142" y="1177653"/>
            <a:ext cx="397141" cy="702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>
            <a:stCxn id="38" idx="6"/>
            <a:endCxn id="40" idx="1"/>
          </p:cNvCxnSpPr>
          <p:nvPr/>
        </p:nvCxnSpPr>
        <p:spPr>
          <a:xfrm flipV="1">
            <a:off x="8742142" y="1620279"/>
            <a:ext cx="397141" cy="259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stCxn id="38" idx="6"/>
            <a:endCxn id="41" idx="1"/>
          </p:cNvCxnSpPr>
          <p:nvPr/>
        </p:nvCxnSpPr>
        <p:spPr>
          <a:xfrm>
            <a:off x="8742142" y="1879676"/>
            <a:ext cx="397141" cy="181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>
            <a:stCxn id="38" idx="6"/>
            <a:endCxn id="48" idx="1"/>
          </p:cNvCxnSpPr>
          <p:nvPr/>
        </p:nvCxnSpPr>
        <p:spPr>
          <a:xfrm>
            <a:off x="8742142" y="1879676"/>
            <a:ext cx="414203" cy="653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 59"/>
          <p:cNvSpPr/>
          <p:nvPr/>
        </p:nvSpPr>
        <p:spPr>
          <a:xfrm>
            <a:off x="504040" y="1078846"/>
            <a:ext cx="1577008" cy="2808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医疗</a:t>
            </a:r>
          </a:p>
        </p:txBody>
      </p:sp>
      <p:sp>
        <p:nvSpPr>
          <p:cNvPr id="61" name="矩形 60"/>
          <p:cNvSpPr/>
          <p:nvPr/>
        </p:nvSpPr>
        <p:spPr>
          <a:xfrm>
            <a:off x="504040" y="1529329"/>
            <a:ext cx="1577008" cy="2484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教育</a:t>
            </a:r>
          </a:p>
        </p:txBody>
      </p:sp>
      <p:sp>
        <p:nvSpPr>
          <p:cNvPr id="62" name="矩形 61"/>
          <p:cNvSpPr/>
          <p:nvPr/>
        </p:nvSpPr>
        <p:spPr>
          <a:xfrm>
            <a:off x="504040" y="1956037"/>
            <a:ext cx="1577008" cy="2765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娱乐</a:t>
            </a:r>
          </a:p>
        </p:txBody>
      </p:sp>
      <p:sp>
        <p:nvSpPr>
          <p:cNvPr id="63" name="矩形 62"/>
          <p:cNvSpPr/>
          <p:nvPr/>
        </p:nvSpPr>
        <p:spPr>
          <a:xfrm>
            <a:off x="521102" y="2427788"/>
            <a:ext cx="1577008" cy="2765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……</a:t>
            </a:r>
            <a:endParaRPr lang="zh-CN" altLang="en-US" sz="16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cxnSp>
        <p:nvCxnSpPr>
          <p:cNvPr id="65" name="直接箭头连接符 64"/>
          <p:cNvCxnSpPr>
            <a:stCxn id="37" idx="2"/>
            <a:endCxn id="60" idx="3"/>
          </p:cNvCxnSpPr>
          <p:nvPr/>
        </p:nvCxnSpPr>
        <p:spPr>
          <a:xfrm flipH="1" flipV="1">
            <a:off x="2081048" y="1219266"/>
            <a:ext cx="480299" cy="671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37" idx="2"/>
            <a:endCxn id="61" idx="3"/>
          </p:cNvCxnSpPr>
          <p:nvPr/>
        </p:nvCxnSpPr>
        <p:spPr>
          <a:xfrm flipH="1" flipV="1">
            <a:off x="2081048" y="1653565"/>
            <a:ext cx="480299" cy="237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>
            <a:stCxn id="37" idx="2"/>
            <a:endCxn id="62" idx="3"/>
          </p:cNvCxnSpPr>
          <p:nvPr/>
        </p:nvCxnSpPr>
        <p:spPr>
          <a:xfrm flipH="1">
            <a:off x="2081048" y="1890891"/>
            <a:ext cx="480299" cy="203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37" idx="2"/>
            <a:endCxn id="63" idx="3"/>
          </p:cNvCxnSpPr>
          <p:nvPr/>
        </p:nvCxnSpPr>
        <p:spPr>
          <a:xfrm flipH="1">
            <a:off x="2098110" y="1890891"/>
            <a:ext cx="463237" cy="6751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20" idx="1"/>
            <a:endCxn id="37" idx="6"/>
          </p:cNvCxnSpPr>
          <p:nvPr/>
        </p:nvCxnSpPr>
        <p:spPr>
          <a:xfrm flipH="1">
            <a:off x="3727083" y="1879676"/>
            <a:ext cx="652453" cy="11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>
            <a:stCxn id="20" idx="3"/>
            <a:endCxn id="38" idx="2"/>
          </p:cNvCxnSpPr>
          <p:nvPr/>
        </p:nvCxnSpPr>
        <p:spPr>
          <a:xfrm>
            <a:off x="6923953" y="1879676"/>
            <a:ext cx="6524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箭头: 上 81"/>
          <p:cNvSpPr/>
          <p:nvPr/>
        </p:nvSpPr>
        <p:spPr>
          <a:xfrm>
            <a:off x="5505970" y="2566060"/>
            <a:ext cx="291548" cy="971822"/>
          </a:xfrm>
          <a:prstGeom prst="up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/>
          <p:cNvSpPr txBox="1"/>
          <p:nvPr/>
        </p:nvSpPr>
        <p:spPr>
          <a:xfrm>
            <a:off x="5889829" y="2901744"/>
            <a:ext cx="708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应用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4715511" y="1992830"/>
            <a:ext cx="2760980" cy="10147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01</a:t>
            </a:r>
            <a:endParaRPr lang="zh-CN" altLang="en-US" sz="60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4323048" y="3323829"/>
            <a:ext cx="3545903" cy="9067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沿革史</a:t>
            </a:r>
          </a:p>
          <a:p>
            <a:pPr algn="ctr"/>
            <a:r>
              <a:rPr lang="zh-CN" altLang="en-US" sz="9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科技史   人物史  机构史</a:t>
            </a:r>
            <a:endParaRPr lang="zh-CN" altLang="en-US" sz="12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8736678" y="730453"/>
            <a:ext cx="3392314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一项尚不存在的神秘产业</a:t>
            </a:r>
            <a:endParaRPr lang="en-US" altLang="zh-CN" sz="14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“除了吃东西，</a:t>
            </a:r>
            <a:r>
              <a:rPr lang="zh-CN" altLang="en-US" sz="1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任何事情</a:t>
            </a:r>
            <a:endParaRPr lang="en-US" altLang="zh-CN" sz="14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都可以远程做”</a:t>
            </a:r>
            <a:endParaRPr lang="en-US" altLang="zh-CN" sz="14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还不</a:t>
            </a:r>
            <a:r>
              <a:rPr lang="zh-CN" altLang="en-US" sz="1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止</a:t>
            </a:r>
            <a:r>
              <a:rPr lang="en-US" altLang="zh-CN" sz="1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sz="14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8624425" y="319078"/>
            <a:ext cx="35045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来自</a:t>
            </a: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40481" y="1021090"/>
            <a:ext cx="357749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</a:t>
            </a:r>
            <a:r>
              <a:rPr lang="en-US" altLang="zh-CN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等现</a:t>
            </a: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代科技元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</a:t>
            </a:r>
            <a:endParaRPr lang="en-US" altLang="zh-CN" sz="1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应用场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合：生</a:t>
            </a: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</a:t>
            </a:r>
            <a:r>
              <a:rPr lang="en-US" altLang="zh-CN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--&gt;</a:t>
            </a:r>
            <a:r>
              <a:rPr lang="zh-CN" altLang="en-US" sz="1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社交</a:t>
            </a:r>
            <a:r>
              <a:rPr lang="zh-CN" altLang="en-US" sz="1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、办公</a:t>
            </a:r>
            <a:endParaRPr lang="en-US" altLang="zh-CN" sz="14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76"/>
          <p:cNvSpPr txBox="1"/>
          <p:nvPr/>
        </p:nvSpPr>
        <p:spPr>
          <a:xfrm>
            <a:off x="4601224" y="620980"/>
            <a:ext cx="37167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u"/>
            </a:pP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Telepresence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51396" y="1314074"/>
            <a:ext cx="3467058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早的遥操作机器人</a:t>
            </a:r>
            <a:r>
              <a:rPr lang="en-US" altLang="zh-CN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操控核燃料</a:t>
            </a:r>
            <a:endParaRPr lang="en-US" altLang="zh-CN" sz="14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工业生</a:t>
            </a:r>
            <a:r>
              <a:rPr lang="zh-CN" altLang="en-US" sz="1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中的遥操作机器人</a:t>
            </a:r>
            <a:endParaRPr lang="en-US" altLang="zh-CN" sz="14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76"/>
          <p:cNvSpPr txBox="1"/>
          <p:nvPr/>
        </p:nvSpPr>
        <p:spPr>
          <a:xfrm>
            <a:off x="354544" y="915764"/>
            <a:ext cx="39139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u"/>
            </a:pP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1954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以来的</a:t>
            </a: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Teleoperation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76"/>
          <p:cNvSpPr txBox="1"/>
          <p:nvPr/>
        </p:nvSpPr>
        <p:spPr>
          <a:xfrm>
            <a:off x="498177" y="119023"/>
            <a:ext cx="10198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科技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史 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6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095970" y="1699207"/>
            <a:ext cx="2727262" cy="4864617"/>
            <a:chOff x="4860803" y="1699207"/>
            <a:chExt cx="2727262" cy="486461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435" r="6435"/>
            <a:stretch>
              <a:fillRect/>
            </a:stretch>
          </p:blipFill>
          <p:spPr>
            <a:xfrm>
              <a:off x="4860803" y="1699207"/>
              <a:ext cx="2727262" cy="2727262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4" t="406" r="8523" b="-406"/>
            <a:stretch>
              <a:fillRect/>
            </a:stretch>
          </p:blipFill>
          <p:spPr>
            <a:xfrm>
              <a:off x="5036139" y="4427278"/>
              <a:ext cx="2551683" cy="2136546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654413" y="2010756"/>
            <a:ext cx="3261023" cy="4553068"/>
            <a:chOff x="551396" y="2010756"/>
            <a:chExt cx="3261023" cy="4553068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396" y="4226847"/>
              <a:ext cx="3261023" cy="2336977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614"/>
            <a:stretch>
              <a:fillRect/>
            </a:stretch>
          </p:blipFill>
          <p:spPr>
            <a:xfrm>
              <a:off x="551396" y="2010756"/>
              <a:ext cx="3261023" cy="2217128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6678" y="2281754"/>
            <a:ext cx="2953220" cy="36122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76"/>
          <p:cNvSpPr txBox="1"/>
          <p:nvPr/>
        </p:nvSpPr>
        <p:spPr>
          <a:xfrm>
            <a:off x="498177" y="119023"/>
            <a:ext cx="330327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人物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史 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尼古拉·特斯拉 </a:t>
            </a:r>
            <a:endParaRPr lang="zh-CN" altLang="en-US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文本框 13"/>
          <p:cNvSpPr txBox="1"/>
          <p:nvPr/>
        </p:nvSpPr>
        <p:spPr>
          <a:xfrm>
            <a:off x="9109650" y="2629237"/>
            <a:ext cx="2829359" cy="3089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小米公司</a:t>
            </a:r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CEO</a:t>
            </a:r>
            <a:endParaRPr lang="en-US" altLang="zh-CN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474940" y="734749"/>
            <a:ext cx="4983480" cy="150685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遥感技术先行者</a:t>
            </a:r>
            <a:endParaRPr lang="en-US" altLang="zh-CN" sz="54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1894</a:t>
            </a: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2000" b="1" dirty="0" smtClean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短波无线实验</a:t>
            </a:r>
            <a:endParaRPr lang="en-US" altLang="zh-CN" sz="5400" b="1" dirty="0" smtClean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物理学家、机械工程师电机工程师、未来学家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204716" y="1498601"/>
            <a:ext cx="5527675" cy="4462781"/>
            <a:chOff x="204717" y="1762036"/>
            <a:chExt cx="5436606" cy="4221993"/>
          </a:xfrm>
        </p:grpSpPr>
        <p:pic>
          <p:nvPicPr>
            <p:cNvPr id="21" name="图片 20" descr="C:\Users\Asus\Desktop\产业前沿\800px-N.Tesla.JPG800px-N.Tesla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204717" y="1762036"/>
              <a:ext cx="3360483" cy="4221992"/>
            </a:xfrm>
            <a:prstGeom prst="rect">
              <a:avLst/>
            </a:prstGeom>
          </p:spPr>
        </p:pic>
        <p:pic>
          <p:nvPicPr>
            <p:cNvPr id="3" name="Picture 2" descr="C:\Users\Asus\Desktop\产业前沿\RMFpatent.PNGRMFpatent"/>
            <p:cNvPicPr>
              <a:picLocks noChangeAspect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3565358" y="1765040"/>
              <a:ext cx="2075965" cy="4218989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6671851" y="4200599"/>
            <a:ext cx="499478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“</a:t>
            </a:r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许多年以后，人类的机器可以在宇宙中任何一点获取能量从而驱动机器</a:t>
            </a:r>
            <a:r>
              <a:rPr lang="en-US" altLang="zh-CN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</a:p>
          <a:p>
            <a:pPr algn="r"/>
            <a:r>
              <a:rPr lang="en-US" altLang="zh-CN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特斯拉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9605645" y="6350000"/>
            <a:ext cx="2681605" cy="196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76"/>
          <p:cNvSpPr txBox="1"/>
          <p:nvPr/>
        </p:nvSpPr>
        <p:spPr>
          <a:xfrm>
            <a:off x="498177" y="119023"/>
            <a:ext cx="330327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人物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史 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尼古拉·特斯拉 </a:t>
            </a:r>
            <a:endParaRPr lang="zh-CN" altLang="en-US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104370" y="734749"/>
            <a:ext cx="5724644" cy="150810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幻影灵巧手研发者</a:t>
            </a:r>
            <a:endParaRPr lang="en-US" altLang="zh-CN" sz="54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2000" b="1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r>
              <a:rPr lang="en-US" altLang="zh-CN" sz="2000" b="1" dirty="0" smtClean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AVATAR X</a:t>
            </a:r>
            <a:r>
              <a:rPr lang="zh-CN" altLang="en-US" sz="2000" b="1" dirty="0" smtClean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endParaRPr lang="en-US" altLang="zh-CN" sz="5400" b="1" dirty="0" smtClean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机械工程师、</a:t>
            </a:r>
            <a:r>
              <a:rPr lang="en-US" altLang="zh-CN" b="1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Shadow Robot</a:t>
            </a:r>
            <a:r>
              <a:rPr lang="zh-CN" altLang="en-US" b="1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公</a:t>
            </a:r>
            <a:r>
              <a:rPr lang="zh-CN" altLang="en-US" b="1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司总</a:t>
            </a:r>
            <a:r>
              <a:rPr lang="zh-CN" altLang="en-US" b="1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经理</a:t>
            </a:r>
            <a:endParaRPr lang="en-US" altLang="zh-CN" b="1" dirty="0" smtClean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71851" y="4200599"/>
            <a:ext cx="49947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除</a:t>
            </a:r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 </a:t>
            </a:r>
            <a:r>
              <a:rPr lang="en-US" altLang="zh-CN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、机器学习和工业 </a:t>
            </a:r>
            <a:r>
              <a:rPr lang="en-US" altLang="zh-CN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4.0 </a:t>
            </a:r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这些热门议题之外</a:t>
            </a:r>
            <a:r>
              <a:rPr lang="zh-CN" altLang="en-US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，机</a:t>
            </a:r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器人行业另一个重要研究领域是远程操</a:t>
            </a:r>
            <a:r>
              <a:rPr lang="zh-CN" altLang="en-US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</a:t>
            </a:r>
            <a:r>
              <a:rPr lang="en-US" altLang="zh-CN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(teleoperation)</a:t>
            </a:r>
            <a:r>
              <a:rPr lang="zh-CN" altLang="en-US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远程呈</a:t>
            </a:r>
            <a:r>
              <a:rPr lang="zh-CN" altLang="en-US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</a:t>
            </a:r>
            <a:r>
              <a:rPr lang="en-US" altLang="zh-CN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(telepresence</a:t>
            </a:r>
            <a:r>
              <a:rPr lang="en-US" altLang="zh-CN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，分别指远程控制机器人硬件，以及在不同的地方使用远程系统。</a:t>
            </a:r>
            <a:r>
              <a:rPr lang="en-US" altLang="zh-CN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</a:p>
          <a:p>
            <a:pPr algn="r"/>
            <a:r>
              <a:rPr lang="en-US" altLang="zh-CN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——Rich Walker</a:t>
            </a:r>
            <a:endParaRPr lang="zh-CN" altLang="en-US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9605645" y="6350000"/>
            <a:ext cx="2681605" cy="196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33" y="1596081"/>
            <a:ext cx="5810763" cy="382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32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0805"/>
          <a:stretch>
            <a:fillRect/>
          </a:stretch>
        </p:blipFill>
        <p:spPr>
          <a:xfrm>
            <a:off x="7739250" y="4264735"/>
            <a:ext cx="2790103" cy="265381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6" r="15738"/>
          <a:stretch>
            <a:fillRect/>
          </a:stretch>
        </p:blipFill>
        <p:spPr>
          <a:xfrm>
            <a:off x="1907457" y="4872969"/>
            <a:ext cx="2467898" cy="219353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r="7838" b="20592"/>
          <a:stretch>
            <a:fillRect/>
          </a:stretch>
        </p:blipFill>
        <p:spPr>
          <a:xfrm>
            <a:off x="204716" y="1518530"/>
            <a:ext cx="3011095" cy="320844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文本框 13"/>
          <p:cNvSpPr txBox="1"/>
          <p:nvPr/>
        </p:nvSpPr>
        <p:spPr>
          <a:xfrm>
            <a:off x="7918614" y="-13281"/>
            <a:ext cx="5170773" cy="73088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32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32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</a:t>
            </a:r>
            <a:r>
              <a:rPr lang="zh-CN" altLang="en-US" sz="32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技术的源生地</a:t>
            </a:r>
          </a:p>
        </p:txBody>
      </p:sp>
      <p:sp>
        <p:nvSpPr>
          <p:cNvPr id="15" name="TextBox 76"/>
          <p:cNvSpPr txBox="1"/>
          <p:nvPr/>
        </p:nvSpPr>
        <p:spPr>
          <a:xfrm>
            <a:off x="498177" y="119023"/>
            <a:ext cx="3488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机构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史 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MIT Media Lab</a:t>
            </a:r>
            <a:endParaRPr lang="zh-CN" altLang="en-US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Picture 6" descr="image9"/>
          <p:cNvPicPr>
            <a:picLocks noChangeAspect="1" noChangeArrowheads="1"/>
          </p:cNvPicPr>
          <p:nvPr/>
        </p:nvPicPr>
        <p:blipFill rotWithShape="1">
          <a:blip r:embed="rId6" cstate="print"/>
          <a:srcRect l="8964" r="9221"/>
          <a:stretch>
            <a:fillRect/>
          </a:stretch>
        </p:blipFill>
        <p:spPr bwMode="auto">
          <a:xfrm>
            <a:off x="8578921" y="681182"/>
            <a:ext cx="2835667" cy="259944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 descr="https://gss3.bdstatic.com/7Po3dSag_xI4khGkpoWK1HF6hhy/baike/c0%3Dbaike92%2C5%2C5%2C92%2C30/sign=5d4051830ad79123f4ed9c26cc5d32e7/d788d43f8794a4c2eadee6a008f41bd5ac6e39bf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" b="15623"/>
          <a:stretch>
            <a:fillRect/>
          </a:stretch>
        </p:blipFill>
        <p:spPr bwMode="auto">
          <a:xfrm>
            <a:off x="2479761" y="1787317"/>
            <a:ext cx="7426824" cy="437114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文本框 13"/>
          <p:cNvSpPr txBox="1"/>
          <p:nvPr/>
        </p:nvSpPr>
        <p:spPr>
          <a:xfrm>
            <a:off x="498618" y="801591"/>
            <a:ext cx="5982725" cy="5708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人机交互从不和别人一样</a:t>
            </a:r>
          </a:p>
        </p:txBody>
      </p:sp>
      <p:sp>
        <p:nvSpPr>
          <p:cNvPr id="20" name="文本框 13"/>
          <p:cNvSpPr txBox="1"/>
          <p:nvPr/>
        </p:nvSpPr>
        <p:spPr>
          <a:xfrm>
            <a:off x="736600" y="5204460"/>
            <a:ext cx="1428750" cy="129159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专注于</a:t>
            </a:r>
            <a:endParaRPr lang="en-US" altLang="zh-CN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新型机</a:t>
            </a:r>
            <a:endParaRPr lang="en-US" altLang="zh-CN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械开发</a:t>
            </a:r>
          </a:p>
        </p:txBody>
      </p:sp>
      <p:sp>
        <p:nvSpPr>
          <p:cNvPr id="21" name="文本框 13"/>
          <p:cNvSpPr txBox="1"/>
          <p:nvPr/>
        </p:nvSpPr>
        <p:spPr>
          <a:xfrm>
            <a:off x="10129938" y="3447911"/>
            <a:ext cx="1966452" cy="105029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en-US" sz="2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神经科</a:t>
            </a:r>
            <a:r>
              <a:rPr lang="zh-CN" altLang="en-US" sz="2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学无缝结</a:t>
            </a:r>
            <a:r>
              <a:rPr lang="zh-CN" altLang="en-US" sz="2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1565</Words>
  <Application>Microsoft Office PowerPoint</Application>
  <PresentationFormat>Widescreen</PresentationFormat>
  <Paragraphs>142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等线</vt:lpstr>
      <vt:lpstr>华康黑体W7(P)</vt:lpstr>
      <vt:lpstr>宋体</vt:lpstr>
      <vt:lpstr>微软雅黑</vt:lpstr>
      <vt:lpstr>3ds</vt:lpstr>
      <vt:lpstr>Arial</vt:lpstr>
      <vt:lpstr>Calibri</vt:lpstr>
      <vt:lpstr>Calibri Light</vt:lpstr>
      <vt:lpstr>Impact</vt:lpstr>
      <vt:lpstr>Wingdings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Cindy</cp:lastModifiedBy>
  <cp:revision>265</cp:revision>
  <dcterms:created xsi:type="dcterms:W3CDTF">2016-12-09T01:44:00Z</dcterms:created>
  <dcterms:modified xsi:type="dcterms:W3CDTF">2018-11-17T04:06:38Z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2052-10.1.0.7566</vt:lpwstr>
  </property>
</Properties>
</file>